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5"/>
  </p:notesMasterIdLst>
  <p:sldIdLst>
    <p:sldId id="256" r:id="rId13"/>
    <p:sldId id="257" r:id="rId14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ne Little Font" charset="1" panose="00000500000000000000"/>
      <p:regular r:id="rId10"/>
    </p:embeddedFont>
    <p:embeddedFont>
      <p:font typeface="One Little Font Bold" charset="1" panose="00000800000000000000"/>
      <p:regular r:id="rId11"/>
    </p:embeddedFont>
    <p:embeddedFont>
      <p:font typeface="More Sugar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notesMasters/notesMaster1.xml" Type="http://schemas.openxmlformats.org/officeDocument/2006/relationships/notesMaster"/><Relationship Id="rId16" Target="theme/theme2.xml" Type="http://schemas.openxmlformats.org/officeDocument/2006/relationships/theme"/><Relationship Id="rId17" Target="notesSlides/notesSlide1.xml" Type="http://schemas.openxmlformats.org/officeDocument/2006/relationships/notes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Attachment is basically "attunement" - the book talked about how it aligns states of mind. So if you are calm, the child is calm. </a:t>
            </a:r>
          </a:p>
          <a:p>
            <a:pPr lvl="0"/>
            <a:r>
              <a:rPr lang="en-US"/>
              <a:t/>
            </a:r>
          </a:p>
          <a:p>
            <a:pPr lvl="0"/>
            <a:r>
              <a:rPr lang="en-US"/>
              <a:t>For the nonverbal infant, communication is done without words. E.g. peekaboo, exaggerated facial expressions etc.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https://www.youtube.com/watch?v=m_6rQk7jlrc" TargetMode="External" Type="http://schemas.openxmlformats.org/officeDocument/2006/relationships/video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https://www.youtube.com/watch?v=DRejV6f-Y3c" TargetMode="External" Type="http://schemas.openxmlformats.org/officeDocument/2006/relationships/video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3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3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14835" y="5821670"/>
            <a:ext cx="7858329" cy="408633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07443">
            <a:off x="14003716" y="-2603440"/>
            <a:ext cx="5239628" cy="520688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34781" y="7864836"/>
            <a:ext cx="4528505" cy="450020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156939">
            <a:off x="1560320" y="8417882"/>
            <a:ext cx="1937562" cy="168083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5005">
            <a:off x="1201634" y="110047"/>
            <a:ext cx="2654933" cy="202770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51801">
            <a:off x="1683895" y="1441000"/>
            <a:ext cx="1232149" cy="135215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51801">
            <a:off x="-1775453" y="-1993948"/>
            <a:ext cx="4152641" cy="429768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2573">
            <a:off x="16387910" y="621388"/>
            <a:ext cx="1323676" cy="193237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014002">
            <a:off x="15274596" y="8006369"/>
            <a:ext cx="4187178" cy="5225808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-257483" y="3733219"/>
            <a:ext cx="18802966" cy="141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9332">
                <a:solidFill>
                  <a:srgbClr val="664C65"/>
                </a:solidFill>
                <a:latin typeface="One Little Font Bold"/>
              </a:rPr>
              <a:t>ATTACHMENT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07443">
            <a:off x="14003716" y="-2603440"/>
            <a:ext cx="5239628" cy="520688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34781" y="7864836"/>
            <a:ext cx="4528505" cy="450020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156939">
            <a:off x="1560320" y="8417882"/>
            <a:ext cx="1937562" cy="168083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5005">
            <a:off x="1201634" y="110047"/>
            <a:ext cx="2654933" cy="20277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51801">
            <a:off x="1683895" y="1441000"/>
            <a:ext cx="1232149" cy="13521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51801">
            <a:off x="-1775453" y="-1993948"/>
            <a:ext cx="4152641" cy="429768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2573">
            <a:off x="16387910" y="621388"/>
            <a:ext cx="1323676" cy="193237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014002">
            <a:off x="15274596" y="8006369"/>
            <a:ext cx="4187178" cy="522580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890793" y="2996788"/>
            <a:ext cx="14506414" cy="314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664C65"/>
                </a:solidFill>
                <a:latin typeface="More Sugar"/>
              </a:rPr>
              <a:t>THANK YOU!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664C65"/>
                </a:solidFill>
                <a:latin typeface="More Sugar"/>
              </a:rPr>
              <a:t>THOUGHTS?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25677" y="1782678"/>
            <a:ext cx="8742844" cy="86882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57190" y="1207874"/>
            <a:ext cx="4679817" cy="787125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433110" y="5143500"/>
            <a:ext cx="6889296" cy="509807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36777" y="2342330"/>
            <a:ext cx="9264637" cy="2402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2400">
                <a:solidFill>
                  <a:srgbClr val="5B1010"/>
                </a:solidFill>
                <a:latin typeface="One Little Font"/>
              </a:rPr>
              <a:t>Infants uses an attachment figure's (parents, caregivers, therapists) state of mind to regulate.</a:t>
            </a:r>
          </a:p>
          <a:p>
            <a:pPr>
              <a:lnSpc>
                <a:spcPts val="3840"/>
              </a:lnSpc>
            </a:pPr>
          </a:p>
          <a:p>
            <a:pPr marL="0" indent="0" lvl="0">
              <a:lnSpc>
                <a:spcPts val="3840"/>
              </a:lnSpc>
            </a:pPr>
            <a:r>
              <a:rPr lang="en-US" sz="2400">
                <a:solidFill>
                  <a:srgbClr val="5B1010"/>
                </a:solidFill>
                <a:latin typeface="One Little Font"/>
              </a:rPr>
              <a:t>"Infant attachment studies remind us of the crucial important of attuned nonverbal communication in all forms of human relationships "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6777" y="679583"/>
            <a:ext cx="12059913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39"/>
              </a:lnSpc>
            </a:pPr>
            <a:r>
              <a:rPr lang="en-US" sz="6399">
                <a:solidFill>
                  <a:srgbClr val="664C65"/>
                </a:solidFill>
                <a:latin typeface="More Sugar"/>
              </a:rPr>
              <a:t>What does attachment do?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99387" y="1618113"/>
            <a:ext cx="12059913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079"/>
              </a:lnSpc>
            </a:pPr>
            <a:r>
              <a:rPr lang="en-US" sz="2799">
                <a:solidFill>
                  <a:srgbClr val="664C65"/>
                </a:solidFill>
                <a:latin typeface="More Sugar"/>
              </a:rPr>
              <a:t>According to The Developing Mind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7673" y="6368186"/>
            <a:ext cx="4556965" cy="2592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2599">
                <a:solidFill>
                  <a:srgbClr val="FFFFFF"/>
                </a:solidFill>
                <a:latin typeface="One Little Font"/>
              </a:rPr>
              <a:t>What does this reminds you of? </a:t>
            </a:r>
          </a:p>
          <a:p>
            <a:pPr algn="ctr">
              <a:lnSpc>
                <a:spcPts val="4159"/>
              </a:lnSpc>
            </a:pPr>
          </a:p>
          <a:p>
            <a:pPr algn="ctr">
              <a:lnSpc>
                <a:spcPts val="4159"/>
              </a:lnSpc>
            </a:pPr>
          </a:p>
          <a:p>
            <a:pPr algn="ctr" marL="0" indent="0" lvl="0">
              <a:lnSpc>
                <a:spcPts val="4159"/>
              </a:lnSpc>
            </a:pPr>
            <a:r>
              <a:rPr lang="en-US" sz="2599">
                <a:solidFill>
                  <a:srgbClr val="FFFFFF"/>
                </a:solidFill>
                <a:latin typeface="One Little Font"/>
              </a:rPr>
              <a:t>How do you use this information in your work?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0"/>
            <a:ext cx="18288002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2165528" y="0"/>
            <a:ext cx="13956944" cy="10467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02112">
            <a:off x="12291844" y="1001030"/>
            <a:ext cx="8337047" cy="828494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07443">
            <a:off x="-1822033" y="6824831"/>
            <a:ext cx="5239628" cy="520688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2573">
            <a:off x="1156456" y="7132960"/>
            <a:ext cx="1323676" cy="193237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31549" t="0" r="7386" b="0"/>
          <a:stretch>
            <a:fillRect/>
          </a:stretch>
        </p:blipFill>
        <p:spPr>
          <a:xfrm flipH="false" flipV="false" rot="0">
            <a:off x="10569959" y="0"/>
            <a:ext cx="9632132" cy="1050929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97781" y="422801"/>
            <a:ext cx="9128285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39"/>
              </a:lnSpc>
            </a:pPr>
            <a:r>
              <a:rPr lang="en-US" sz="6399">
                <a:solidFill>
                  <a:srgbClr val="664C65"/>
                </a:solidFill>
                <a:latin typeface="More Sugar"/>
              </a:rPr>
              <a:t>Secure Attachment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4692" y="1787605"/>
            <a:ext cx="8531374" cy="515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Children distressed when parents were gone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Children greets parents actively, usually initiating physical contact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Children quickly soothed and return rapidly to play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Parents were sensitive to the children's signals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Parents were emotionally available, perceptive, and effective at meeting the children's needs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02112">
            <a:off x="12291844" y="1001030"/>
            <a:ext cx="8337047" cy="828494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07443">
            <a:off x="-1822033" y="6824831"/>
            <a:ext cx="5239628" cy="520688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2573">
            <a:off x="1156456" y="7132960"/>
            <a:ext cx="1323676" cy="193237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42898" t="0" r="6992" b="4456"/>
          <a:stretch>
            <a:fillRect/>
          </a:stretch>
        </p:blipFill>
        <p:spPr>
          <a:xfrm flipH="false" flipV="false" rot="0">
            <a:off x="11825339" y="0"/>
            <a:ext cx="8097779" cy="102870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97781" y="422801"/>
            <a:ext cx="9128285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39"/>
              </a:lnSpc>
            </a:pPr>
            <a:r>
              <a:rPr lang="en-US" sz="6399">
                <a:solidFill>
                  <a:srgbClr val="664C65"/>
                </a:solidFill>
                <a:latin typeface="More Sugar"/>
              </a:rPr>
              <a:t>Avoidant Attachment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4692" y="1787605"/>
            <a:ext cx="8531374" cy="515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Children fails to cry when parents were gone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Children ignore the return of their parents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Minimize proximity seeking with parents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Response to parents appears unemotional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Parents were emotionally unavailable, imperceptive, rejecting and unresponsive </a:t>
            </a:r>
          </a:p>
          <a:p>
            <a:pPr marL="1381761" indent="-460587" lvl="2">
              <a:lnSpc>
                <a:spcPts val="5120"/>
              </a:lnSpc>
              <a:buFont typeface="Arial"/>
              <a:buChar char="⚬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Such parents demonstrated low degrees of affect attunement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02112">
            <a:off x="12291844" y="1001030"/>
            <a:ext cx="8337047" cy="828494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07443">
            <a:off x="-1822033" y="6824831"/>
            <a:ext cx="5239628" cy="520688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2573">
            <a:off x="1156456" y="7132960"/>
            <a:ext cx="1323676" cy="1932374"/>
          </a:xfrm>
          <a:prstGeom prst="rect">
            <a:avLst/>
          </a:prstGeom>
        </p:spPr>
      </p:pic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555260" y="645410"/>
            <a:ext cx="7453767" cy="745373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6555" r="-16555" t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97781" y="422801"/>
            <a:ext cx="11027557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39"/>
              </a:lnSpc>
            </a:pPr>
            <a:r>
              <a:rPr lang="en-US" sz="6399">
                <a:solidFill>
                  <a:srgbClr val="664C65"/>
                </a:solidFill>
                <a:latin typeface="More Sugar"/>
              </a:rPr>
              <a:t>Ambivalent Attachment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4692" y="1787605"/>
            <a:ext cx="8531374" cy="580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May be wary or distressed prior to separation, little exploration in the room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Preoccupied with parents throughout procedure, may seem angry or passive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Fails to settle and take comfort in parent during reunion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Response to parents appears unemotional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Parents were inconsistently available, perceptive and responsive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302112">
            <a:off x="12291844" y="1001030"/>
            <a:ext cx="8337047" cy="828494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07443">
            <a:off x="-1822033" y="6824831"/>
            <a:ext cx="5239628" cy="520688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2573">
            <a:off x="1156456" y="7132960"/>
            <a:ext cx="1323676" cy="1932374"/>
          </a:xfrm>
          <a:prstGeom prst="rect">
            <a:avLst/>
          </a:prstGeom>
        </p:spPr>
      </p:pic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555260" y="645410"/>
            <a:ext cx="7453767" cy="7453737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046" r="-25046" t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97781" y="149860"/>
            <a:ext cx="11027557" cy="1805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039"/>
              </a:lnSpc>
            </a:pPr>
            <a:r>
              <a:rPr lang="en-US" sz="6399">
                <a:solidFill>
                  <a:srgbClr val="664C65"/>
                </a:solidFill>
                <a:latin typeface="More Sugar"/>
              </a:rPr>
              <a:t>Disorganized/Disordered Attachment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9564" y="2176780"/>
            <a:ext cx="8531374" cy="580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Children appears disorganized and disoriented during return of parents</a:t>
            </a:r>
          </a:p>
          <a:p>
            <a:pPr marL="1381761" indent="-460587" lvl="2">
              <a:lnSpc>
                <a:spcPts val="5120"/>
              </a:lnSpc>
              <a:buFont typeface="Arial"/>
              <a:buChar char="⚬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E.g. spinning in circles, approaching and then avoiding parents, freezing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Parents who show frightened or disorientated communications during first year of life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Child's sense of self can be described as fragmented</a:t>
            </a:r>
          </a:p>
          <a:p>
            <a:pPr marL="690881" indent="-345440" lvl="1">
              <a:lnSpc>
                <a:spcPts val="5120"/>
              </a:lnSpc>
              <a:buFont typeface="Arial"/>
              <a:buChar char="•"/>
            </a:pPr>
            <a:r>
              <a:rPr lang="en-US" sz="3200">
                <a:solidFill>
                  <a:srgbClr val="5B1010"/>
                </a:solidFill>
                <a:latin typeface="One Little Font"/>
              </a:rPr>
              <a:t>Associated with serious family dysfunction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156939">
            <a:off x="211909" y="8373031"/>
            <a:ext cx="1937562" cy="16808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5005">
            <a:off x="9168661" y="7894302"/>
            <a:ext cx="2654933" cy="202770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51801">
            <a:off x="360236" y="4859985"/>
            <a:ext cx="1232149" cy="135215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72573">
            <a:off x="9646830" y="4569874"/>
            <a:ext cx="1323676" cy="1932374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775473" y="3504287"/>
            <a:ext cx="6599272" cy="2569247"/>
            <a:chOff x="0" y="0"/>
            <a:chExt cx="2297587" cy="894503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297587" cy="894503"/>
            </a:xfrm>
            <a:custGeom>
              <a:avLst/>
              <a:gdLst/>
              <a:ahLst/>
              <a:cxnLst/>
              <a:rect r="r" b="b" t="t" l="l"/>
              <a:pathLst>
                <a:path h="894503" w="2297587">
                  <a:moveTo>
                    <a:pt x="2173127" y="894503"/>
                  </a:moveTo>
                  <a:lnTo>
                    <a:pt x="124460" y="894503"/>
                  </a:lnTo>
                  <a:cubicBezTo>
                    <a:pt x="55880" y="894503"/>
                    <a:pt x="0" y="838623"/>
                    <a:pt x="0" y="770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73127" y="0"/>
                  </a:lnTo>
                  <a:cubicBezTo>
                    <a:pt x="2241707" y="0"/>
                    <a:pt x="2297587" y="55880"/>
                    <a:pt x="2297587" y="124460"/>
                  </a:cubicBezTo>
                  <a:lnTo>
                    <a:pt x="2297587" y="770043"/>
                  </a:lnTo>
                  <a:cubicBezTo>
                    <a:pt x="2297587" y="838623"/>
                    <a:pt x="2241707" y="894503"/>
                    <a:pt x="2173127" y="894503"/>
                  </a:cubicBezTo>
                  <a:close/>
                </a:path>
              </a:pathLst>
            </a:custGeom>
            <a:solidFill>
              <a:srgbClr val="F8EAE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39428" y="3874156"/>
            <a:ext cx="1951869" cy="1951869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869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748429" y="6722106"/>
            <a:ext cx="6599272" cy="2569247"/>
            <a:chOff x="0" y="0"/>
            <a:chExt cx="2297587" cy="894503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2297587" cy="894503"/>
            </a:xfrm>
            <a:custGeom>
              <a:avLst/>
              <a:gdLst/>
              <a:ahLst/>
              <a:cxnLst/>
              <a:rect r="r" b="b" t="t" l="l"/>
              <a:pathLst>
                <a:path h="894503" w="2297587">
                  <a:moveTo>
                    <a:pt x="2173127" y="894503"/>
                  </a:moveTo>
                  <a:lnTo>
                    <a:pt x="124460" y="894503"/>
                  </a:lnTo>
                  <a:cubicBezTo>
                    <a:pt x="55880" y="894503"/>
                    <a:pt x="0" y="838623"/>
                    <a:pt x="0" y="770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73127" y="0"/>
                  </a:lnTo>
                  <a:cubicBezTo>
                    <a:pt x="2241707" y="0"/>
                    <a:pt x="2297587" y="55880"/>
                    <a:pt x="2297587" y="124460"/>
                  </a:cubicBezTo>
                  <a:lnTo>
                    <a:pt x="2297587" y="770043"/>
                  </a:lnTo>
                  <a:cubicBezTo>
                    <a:pt x="2297587" y="838623"/>
                    <a:pt x="2241707" y="894503"/>
                    <a:pt x="2173127" y="894503"/>
                  </a:cubicBezTo>
                  <a:close/>
                </a:path>
              </a:pathLst>
            </a:custGeom>
            <a:solidFill>
              <a:srgbClr val="F8EAE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12385" y="7091975"/>
            <a:ext cx="1951869" cy="1951869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869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850191" y="3504287"/>
            <a:ext cx="6599272" cy="2569247"/>
            <a:chOff x="0" y="0"/>
            <a:chExt cx="2297587" cy="894503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2297587" cy="894503"/>
            </a:xfrm>
            <a:custGeom>
              <a:avLst/>
              <a:gdLst/>
              <a:ahLst/>
              <a:cxnLst/>
              <a:rect r="r" b="b" t="t" l="l"/>
              <a:pathLst>
                <a:path h="894503" w="2297587">
                  <a:moveTo>
                    <a:pt x="2173127" y="894503"/>
                  </a:moveTo>
                  <a:lnTo>
                    <a:pt x="124460" y="894503"/>
                  </a:lnTo>
                  <a:cubicBezTo>
                    <a:pt x="55880" y="894503"/>
                    <a:pt x="0" y="838623"/>
                    <a:pt x="0" y="770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73127" y="0"/>
                  </a:lnTo>
                  <a:cubicBezTo>
                    <a:pt x="2241707" y="0"/>
                    <a:pt x="2297587" y="55880"/>
                    <a:pt x="2297587" y="124460"/>
                  </a:cubicBezTo>
                  <a:lnTo>
                    <a:pt x="2297587" y="770043"/>
                  </a:lnTo>
                  <a:cubicBezTo>
                    <a:pt x="2297587" y="838623"/>
                    <a:pt x="2241707" y="894503"/>
                    <a:pt x="2173127" y="894503"/>
                  </a:cubicBezTo>
                  <a:close/>
                </a:path>
              </a:pathLst>
            </a:custGeom>
            <a:solidFill>
              <a:srgbClr val="F8EAE9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914147" y="3874156"/>
            <a:ext cx="1951869" cy="1951869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8693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823148" y="6722106"/>
            <a:ext cx="6599272" cy="2569247"/>
            <a:chOff x="0" y="0"/>
            <a:chExt cx="2297587" cy="894503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2297587" cy="894503"/>
            </a:xfrm>
            <a:custGeom>
              <a:avLst/>
              <a:gdLst/>
              <a:ahLst/>
              <a:cxnLst/>
              <a:rect r="r" b="b" t="t" l="l"/>
              <a:pathLst>
                <a:path h="894503" w="2297587">
                  <a:moveTo>
                    <a:pt x="2173127" y="894503"/>
                  </a:moveTo>
                  <a:lnTo>
                    <a:pt x="124460" y="894503"/>
                  </a:lnTo>
                  <a:cubicBezTo>
                    <a:pt x="55880" y="894503"/>
                    <a:pt x="0" y="838623"/>
                    <a:pt x="0" y="770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73127" y="0"/>
                  </a:lnTo>
                  <a:cubicBezTo>
                    <a:pt x="2241707" y="0"/>
                    <a:pt x="2297587" y="55880"/>
                    <a:pt x="2297587" y="124460"/>
                  </a:cubicBezTo>
                  <a:lnTo>
                    <a:pt x="2297587" y="770043"/>
                  </a:lnTo>
                  <a:cubicBezTo>
                    <a:pt x="2297587" y="838623"/>
                    <a:pt x="2241707" y="894503"/>
                    <a:pt x="2173127" y="894503"/>
                  </a:cubicBezTo>
                  <a:close/>
                </a:path>
              </a:pathLst>
            </a:custGeom>
            <a:solidFill>
              <a:srgbClr val="F8EAE9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887103" y="7091975"/>
            <a:ext cx="1951869" cy="1951869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8693"/>
            </a:solidFill>
          </p:spPr>
        </p:sp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7368" y="4215480"/>
            <a:ext cx="1121902" cy="1198293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08668" y="7424282"/>
            <a:ext cx="1158058" cy="1158058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8784" y="7449829"/>
            <a:ext cx="1079290" cy="1106965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81735" y="4286407"/>
            <a:ext cx="1147446" cy="1127366"/>
          </a:xfrm>
          <a:prstGeom prst="rect">
            <a:avLst/>
          </a:prstGeom>
        </p:spPr>
      </p:pic>
      <p:sp>
        <p:nvSpPr>
          <p:cNvPr name="TextBox 26" id="26"/>
          <p:cNvSpPr txBox="true"/>
          <p:nvPr/>
        </p:nvSpPr>
        <p:spPr>
          <a:xfrm rot="0">
            <a:off x="2984339" y="4554437"/>
            <a:ext cx="5009474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664C65"/>
                </a:solidFill>
                <a:latin typeface="One Little Font"/>
              </a:rPr>
              <a:t>Most likely to have the best outcome; better adjusted and more socially skilled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790563" y="843154"/>
            <a:ext cx="10995185" cy="1805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39"/>
              </a:lnSpc>
            </a:pPr>
            <a:r>
              <a:rPr lang="en-US" sz="6399">
                <a:solidFill>
                  <a:srgbClr val="664C65"/>
                </a:solidFill>
                <a:latin typeface="More Sugar"/>
              </a:rPr>
              <a:t>How does attachment affects children?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984339" y="3822282"/>
            <a:ext cx="3137320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620"/>
              </a:lnSpc>
            </a:pPr>
            <a:r>
              <a:rPr lang="en-US" sz="4200">
                <a:solidFill>
                  <a:srgbClr val="664C65"/>
                </a:solidFill>
                <a:latin typeface="More Sugar"/>
              </a:rPr>
              <a:t>Secure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984339" y="7833435"/>
            <a:ext cx="5009474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664C65"/>
                </a:solidFill>
                <a:latin typeface="One Little Font"/>
              </a:rPr>
              <a:t>Social competence may be compromised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664C65"/>
                </a:solidFill>
                <a:latin typeface="One Little Font"/>
              </a:rPr>
              <a:t>Predisposition for social anxiety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984339" y="7101280"/>
            <a:ext cx="3137320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620"/>
              </a:lnSpc>
            </a:pPr>
            <a:r>
              <a:rPr lang="en-US" sz="4200">
                <a:solidFill>
                  <a:srgbClr val="664C65"/>
                </a:solidFill>
                <a:latin typeface="More Sugar"/>
              </a:rPr>
              <a:t>Ambivalent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059057" y="4432398"/>
            <a:ext cx="5009474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664C65"/>
                </a:solidFill>
                <a:latin typeface="One Little Font"/>
              </a:rPr>
              <a:t>Controlling, aggressive, and disliked by peers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059057" y="3700243"/>
            <a:ext cx="3137320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620"/>
              </a:lnSpc>
            </a:pPr>
            <a:r>
              <a:rPr lang="en-US" sz="4200">
                <a:solidFill>
                  <a:srgbClr val="664C65"/>
                </a:solidFill>
                <a:latin typeface="More Sugar"/>
              </a:rPr>
              <a:t>Avoidant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059057" y="7768837"/>
            <a:ext cx="5009474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664C65"/>
                </a:solidFill>
                <a:latin typeface="One Little Font"/>
              </a:rPr>
              <a:t>Most difficulty in life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664C65"/>
                </a:solidFill>
                <a:latin typeface="One Little Font"/>
              </a:rPr>
              <a:t>Highest likelihood of having clinical difficulties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059057" y="7036683"/>
            <a:ext cx="3137320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620"/>
              </a:lnSpc>
            </a:pPr>
            <a:r>
              <a:rPr lang="en-US" sz="4200">
                <a:solidFill>
                  <a:srgbClr val="664C65"/>
                </a:solidFill>
                <a:latin typeface="More Sugar"/>
              </a:rPr>
              <a:t>Disorganize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DAFAWUaY-1w</dc:identifier>
  <dcterms:modified xsi:type="dcterms:W3CDTF">2011-08-01T06:04:30Z</dcterms:modified>
  <cp:revision>1</cp:revision>
  <dc:title> Attachment (Summary)</dc:title>
</cp:coreProperties>
</file>